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5" r:id="rId3"/>
    <p:sldId id="267" r:id="rId4"/>
    <p:sldId id="260" r:id="rId5"/>
    <p:sldId id="263" r:id="rId6"/>
    <p:sldId id="269" r:id="rId7"/>
    <p:sldId id="270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1D87-D0BD-4D4C-B902-4825B99E457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2A85-A2B3-4B9E-8B68-C8215A26A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</a:t>
            </a:r>
            <a:r>
              <a:rPr lang="en-US" dirty="0" err="1"/>
              <a:t>neuroanatomy</a:t>
            </a:r>
            <a:r>
              <a:rPr lang="en-US" dirty="0"/>
              <a:t> page 90. Another name for autonomic tone is </a:t>
            </a:r>
            <a:r>
              <a:rPr lang="en-US" dirty="0" err="1"/>
              <a:t>homeostatsis</a:t>
            </a:r>
            <a:r>
              <a:rPr lang="en-US" dirty="0"/>
              <a:t>. The body needs to be in balance in or to function properly. The body is in a constant state of flux and adaptation. It reacts to the variables in our body and in </a:t>
            </a:r>
            <a:r>
              <a:rPr lang="en-US"/>
              <a:t>our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3AB5E-B91F-4D91-BA4A-AEACC14BF8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See Next slide for notes</a:t>
            </a: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D50B1-3944-4FD0-80C9-12A4FBDAF4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E0D-9B10-4354-89F6-6F7822DE94C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6FB4-8D79-425A-A8DC-B75E4BADF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4555039" cy="5867400"/>
          </a:xfrm>
          <a:prstGeom prst="rect">
            <a:avLst/>
          </a:prstGeom>
        </p:spPr>
      </p:pic>
      <p:pic>
        <p:nvPicPr>
          <p:cNvPr id="5" name="Picture 1" descr="C:\Users\Dr.Hill\Downloads\ATT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18100"/>
            <a:ext cx="8128000" cy="196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41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Body System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4272435" cy="5562600"/>
          </a:xfrm>
          <a:prstGeom prst="rect">
            <a:avLst/>
          </a:prstGeom>
          <a:noFill/>
        </p:spPr>
      </p:pic>
      <p:pic>
        <p:nvPicPr>
          <p:cNvPr id="8195" name="Picture 3" descr="F:\Body System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4282190" cy="557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Body System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4191000"/>
            <a:ext cx="8305800" cy="1081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Lymphatic Sp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381000"/>
            <a:ext cx="10020252" cy="769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Lymphatic Sp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509" y="509569"/>
            <a:ext cx="16530981" cy="12696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Inflammatory Sp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838200"/>
            <a:ext cx="10737870" cy="824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_DSC01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3"/>
          <a:stretch>
            <a:fillRect/>
          </a:stretch>
        </p:blipFill>
        <p:spPr>
          <a:xfrm>
            <a:off x="6687089" y="5921350"/>
            <a:ext cx="1161512" cy="784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4451" name="Picture 37" descr="_DSC00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46" b="18321"/>
          <a:stretch>
            <a:fillRect/>
          </a:stretch>
        </p:blipFill>
        <p:spPr bwMode="auto">
          <a:xfrm>
            <a:off x="6248400" y="6019800"/>
            <a:ext cx="280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_DSC019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517" b="4633"/>
          <a:stretch>
            <a:fillRect/>
          </a:stretch>
        </p:blipFill>
        <p:spPr>
          <a:xfrm>
            <a:off x="5749264" y="5867400"/>
            <a:ext cx="651536" cy="838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4453" name="Picture 28" descr="_DSC00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21"/>
          <a:stretch>
            <a:fillRect/>
          </a:stretch>
        </p:blipFill>
        <p:spPr bwMode="auto">
          <a:xfrm>
            <a:off x="4572000" y="6019800"/>
            <a:ext cx="890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5738" y="6019800"/>
            <a:ext cx="2495550" cy="712788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01" tIns="45652" rIns="91301" bIns="456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04455" name="Picture 6" descr="doTERRA Logo Whi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13" y="6169025"/>
            <a:ext cx="19986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14" descr="_DSC0060.jpg"/>
          <p:cNvPicPr>
            <a:picLocks noChangeAspect="1"/>
          </p:cNvPicPr>
          <p:nvPr/>
        </p:nvPicPr>
        <p:blipFill>
          <a:blip r:embed="rId4" cstate="print"/>
          <a:srcRect b="18321"/>
          <a:stretch>
            <a:fillRect/>
          </a:stretch>
        </p:blipFill>
        <p:spPr bwMode="auto">
          <a:xfrm>
            <a:off x="2743200" y="6019800"/>
            <a:ext cx="890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5" descr="_DSC01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3"/>
          <a:stretch>
            <a:fillRect/>
          </a:stretch>
        </p:blipFill>
        <p:spPr bwMode="auto">
          <a:xfrm>
            <a:off x="3581400" y="5921375"/>
            <a:ext cx="1162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istockphoto_3830134_fresh_lavend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86" r="15789"/>
          <a:stretch>
            <a:fillRect/>
          </a:stretch>
        </p:blipFill>
        <p:spPr>
          <a:xfrm>
            <a:off x="7696200" y="5791200"/>
            <a:ext cx="1219200" cy="9144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4460" name="Picture 34" descr="_DSC00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78" b="18321"/>
          <a:stretch>
            <a:fillRect/>
          </a:stretch>
        </p:blipFill>
        <p:spPr bwMode="auto">
          <a:xfrm>
            <a:off x="5410200" y="6019800"/>
            <a:ext cx="30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Picture 35" descr="_DSC006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22" r="31554" b="18321"/>
          <a:stretch>
            <a:fillRect/>
          </a:stretch>
        </p:blipFill>
        <p:spPr bwMode="auto">
          <a:xfrm>
            <a:off x="6434138" y="6096000"/>
            <a:ext cx="271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Symphony of the Cells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Drink a lot of water</a:t>
            </a:r>
          </a:p>
          <a:p>
            <a:r>
              <a:rPr lang="en-US" dirty="0"/>
              <a:t>Start with Frankincense</a:t>
            </a:r>
          </a:p>
          <a:p>
            <a:r>
              <a:rPr lang="en-US" dirty="0"/>
              <a:t>End with Peppermint (except Neurological)</a:t>
            </a:r>
          </a:p>
          <a:p>
            <a:r>
              <a:rPr lang="en-US" dirty="0"/>
              <a:t>Tailbone to base of skull</a:t>
            </a:r>
          </a:p>
          <a:p>
            <a:r>
              <a:rPr lang="en-US" dirty="0"/>
              <a:t>8 -10 drops</a:t>
            </a:r>
          </a:p>
          <a:p>
            <a:r>
              <a:rPr lang="en-US" dirty="0"/>
              <a:t>Add heat</a:t>
            </a:r>
          </a:p>
          <a:p>
            <a:r>
              <a:rPr lang="en-US" dirty="0"/>
              <a:t>Can turn red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Clinical approach</a:t>
            </a:r>
          </a:p>
          <a:p>
            <a:r>
              <a:rPr lang="en-US" dirty="0"/>
              <a:t>Built around the oils</a:t>
            </a:r>
          </a:p>
          <a:p>
            <a:r>
              <a:rPr lang="en-US" dirty="0"/>
              <a:t>Simple but effective</a:t>
            </a:r>
          </a:p>
          <a:p>
            <a:r>
              <a:rPr lang="en-US" dirty="0"/>
              <a:t>Results duplicable</a:t>
            </a:r>
          </a:p>
          <a:p>
            <a:r>
              <a:rPr lang="en-US" dirty="0"/>
              <a:t>Teachable</a:t>
            </a:r>
          </a:p>
          <a:p>
            <a:endParaRPr lang="en-US" dirty="0"/>
          </a:p>
          <a:p>
            <a:pPr algn="ctr">
              <a:buNone/>
            </a:pPr>
            <a:r>
              <a:rPr lang="en-US" dirty="0"/>
              <a:t>	Specific pattern of strokes and movement through know body meridians to affect a balanced return to homeostasis.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705850" cy="12325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609599"/>
            <a:ext cx="266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+mj-lt"/>
              </a:rPr>
              <a:t>Sympathetic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609600"/>
            <a:ext cx="33909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+mj-lt"/>
              </a:rPr>
              <a:t>Parasympathetic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1299865"/>
            <a:ext cx="4038600" cy="2316163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Increased Heart Rate and Breathing</a:t>
            </a:r>
          </a:p>
          <a:p>
            <a:r>
              <a:rPr lang="en-US" dirty="0">
                <a:latin typeface="+mj-lt"/>
              </a:rPr>
              <a:t>Dilation of Blood Vessels</a:t>
            </a:r>
          </a:p>
          <a:p>
            <a:r>
              <a:rPr lang="en-US" dirty="0">
                <a:latin typeface="+mj-lt"/>
              </a:rPr>
              <a:t>Bronchial Dilation</a:t>
            </a:r>
          </a:p>
          <a:p>
            <a:r>
              <a:rPr lang="en-US" dirty="0">
                <a:latin typeface="+mj-lt"/>
              </a:rPr>
              <a:t>Pupil Dilation</a:t>
            </a:r>
          </a:p>
          <a:p>
            <a:r>
              <a:rPr lang="en-US" dirty="0">
                <a:latin typeface="+mj-lt"/>
              </a:rPr>
              <a:t>Increases Sweat Production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half" idx="1"/>
          </p:nvPr>
        </p:nvSpPr>
        <p:spPr>
          <a:xfrm>
            <a:off x="5029200" y="1299865"/>
            <a:ext cx="4038600" cy="2316163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Constricts Pupils</a:t>
            </a:r>
          </a:p>
          <a:p>
            <a:r>
              <a:rPr lang="en-US" dirty="0">
                <a:latin typeface="+mj-lt"/>
              </a:rPr>
              <a:t>Decreases Heart Rate</a:t>
            </a:r>
          </a:p>
          <a:p>
            <a:r>
              <a:rPr lang="en-US" dirty="0">
                <a:latin typeface="+mj-lt"/>
              </a:rPr>
              <a:t>Increases Gastrointestinal Function</a:t>
            </a:r>
          </a:p>
          <a:p>
            <a:r>
              <a:rPr lang="en-US" dirty="0">
                <a:latin typeface="+mj-lt"/>
              </a:rPr>
              <a:t>Expels Waste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838200" y="5029200"/>
            <a:ext cx="7315200" cy="4572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Medium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3550" y="5688296"/>
            <a:ext cx="5524500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Homeostasis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4495800" y="4343400"/>
            <a:ext cx="0" cy="13448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30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ep Blue 5m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531883"/>
            <a:ext cx="858003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61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ESSENTIAL OILS WITHIN THE AROMATOUCH TECHNIQUE</a:t>
            </a:r>
          </a:p>
          <a:p>
            <a:endParaRPr lang="en-US" sz="3500" b="1" dirty="0"/>
          </a:p>
        </p:txBody>
      </p:sp>
      <p:pic>
        <p:nvPicPr>
          <p:cNvPr id="6" name="Picture 5" descr="Balance 15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074682"/>
            <a:ext cx="914400" cy="2514601"/>
          </a:xfrm>
          <a:prstGeom prst="rect">
            <a:avLst/>
          </a:prstGeom>
        </p:spPr>
      </p:pic>
      <p:pic>
        <p:nvPicPr>
          <p:cNvPr id="7" name="Picture 6" descr="Lavender 15m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914400" cy="2522483"/>
          </a:xfrm>
          <a:prstGeom prst="rect">
            <a:avLst/>
          </a:prstGeom>
        </p:spPr>
      </p:pic>
      <p:pic>
        <p:nvPicPr>
          <p:cNvPr id="8" name="Picture 7" descr="Melaleuca 15m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1088538"/>
            <a:ext cx="914400" cy="2500745"/>
          </a:xfrm>
          <a:prstGeom prst="rect">
            <a:avLst/>
          </a:prstGeom>
        </p:spPr>
      </p:pic>
      <p:pic>
        <p:nvPicPr>
          <p:cNvPr id="9" name="Picture 8" descr="On Guard 15m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5476" y="1074683"/>
            <a:ext cx="924724" cy="2514600"/>
          </a:xfrm>
          <a:prstGeom prst="rect">
            <a:avLst/>
          </a:prstGeom>
        </p:spPr>
      </p:pic>
      <p:pic>
        <p:nvPicPr>
          <p:cNvPr id="10" name="Picture 9" descr="aroma touch 15m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5558" y="1088539"/>
            <a:ext cx="919642" cy="2520500"/>
          </a:xfrm>
          <a:prstGeom prst="rect">
            <a:avLst/>
          </a:prstGeom>
        </p:spPr>
      </p:pic>
      <p:pic>
        <p:nvPicPr>
          <p:cNvPr id="12" name="Picture 11" descr="Wild Orange 15ml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3730015"/>
            <a:ext cx="949891" cy="2568222"/>
          </a:xfrm>
          <a:prstGeom prst="rect">
            <a:avLst/>
          </a:prstGeom>
        </p:spPr>
      </p:pic>
      <p:pic>
        <p:nvPicPr>
          <p:cNvPr id="13" name="Picture 12" descr="Peppermint 15ml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7616" y="3730015"/>
            <a:ext cx="942584" cy="25484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35892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STRESS 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35892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IMMUNE SUPPORT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5892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INFLAMMATORY RESPONSE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624461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AUTONOMIC IMBALANCE</a:t>
            </a:r>
          </a:p>
        </p:txBody>
      </p:sp>
    </p:spTree>
    <p:extLst>
      <p:ext uri="{BB962C8B-B14F-4D97-AF65-F5344CB8AC3E}">
        <p14:creationId xmlns:p14="http://schemas.microsoft.com/office/powerpoint/2010/main" val="382212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7934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685800"/>
            <a:ext cx="70104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ZONES &amp; VISCERA</a:t>
            </a:r>
          </a:p>
          <a:p>
            <a:endParaRPr lang="en-US" b="1" dirty="0"/>
          </a:p>
          <a:p>
            <a:r>
              <a:rPr lang="en-US" dirty="0"/>
              <a:t>Modern science has documented that there are five known </a:t>
            </a:r>
            <a:r>
              <a:rPr lang="en-US" b="1" dirty="0">
                <a:solidFill>
                  <a:srgbClr val="0070C0"/>
                </a:solidFill>
              </a:rPr>
              <a:t>energy zones </a:t>
            </a:r>
            <a:r>
              <a:rPr lang="en-US" dirty="0"/>
              <a:t>on each side of the body; together these ten zones represent a complete correlation to body systems and specific </a:t>
            </a:r>
            <a:r>
              <a:rPr lang="en-US" b="1" dirty="0">
                <a:solidFill>
                  <a:srgbClr val="D09E00"/>
                </a:solidFill>
              </a:rPr>
              <a:t>viscera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There are three body parts known to contain entire visceral contact point access: the hands, feet, and ears.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3124200" cy="294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How are Aromatouch and Symphony of the Cells Similar?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2057400"/>
            <a:ext cx="7840128" cy="4373563"/>
          </a:xfrm>
        </p:spPr>
        <p:txBody>
          <a:bodyPr>
            <a:normAutofit/>
          </a:bodyPr>
          <a:lstStyle/>
          <a:p>
            <a:r>
              <a:rPr lang="en-US" dirty="0"/>
              <a:t>Both done on the spine – highest amount of tissue central nervous system</a:t>
            </a:r>
          </a:p>
          <a:p>
            <a:r>
              <a:rPr lang="en-US" dirty="0"/>
              <a:t>Both enhance neurological activity – the most nerve endings to communicate</a:t>
            </a:r>
          </a:p>
          <a:p>
            <a:r>
              <a:rPr lang="en-US" dirty="0"/>
              <a:t>Stimulate blood flow </a:t>
            </a:r>
          </a:p>
          <a:p>
            <a:r>
              <a:rPr lang="en-US" dirty="0"/>
              <a:t>Both created around the use of oils</a:t>
            </a:r>
          </a:p>
          <a:p>
            <a:r>
              <a:rPr lang="en-US" dirty="0"/>
              <a:t>Cleanse (drink water!)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How are they different?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u="sng" dirty="0">
                <a:solidFill>
                  <a:srgbClr val="00B0F0"/>
                </a:solidFill>
              </a:rPr>
              <a:t>Aromatouch</a:t>
            </a:r>
            <a:r>
              <a:rPr lang="en-US" sz="3200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Same 8 oils </a:t>
            </a:r>
          </a:p>
          <a:p>
            <a:r>
              <a:rPr lang="en-US" sz="2800" dirty="0"/>
              <a:t>Technique is important</a:t>
            </a:r>
          </a:p>
          <a:p>
            <a:r>
              <a:rPr lang="en-US" sz="2800" dirty="0"/>
              <a:t>Aroma is wonderful</a:t>
            </a:r>
          </a:p>
          <a:p>
            <a:r>
              <a:rPr lang="en-US" sz="2800" dirty="0"/>
              <a:t>35-60 minutes</a:t>
            </a:r>
          </a:p>
          <a:p>
            <a:r>
              <a:rPr lang="en-US" sz="2800" dirty="0"/>
              <a:t>Same outcome	</a:t>
            </a:r>
          </a:p>
          <a:p>
            <a:r>
              <a:rPr lang="en-US" sz="2800" dirty="0"/>
              <a:t>Create homeostasis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dirty="0">
                <a:solidFill>
                  <a:srgbClr val="00B050"/>
                </a:solidFill>
              </a:rPr>
              <a:t>Symphony of the Cells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/>
              <a:t>Each spinal different</a:t>
            </a:r>
          </a:p>
          <a:p>
            <a:r>
              <a:rPr lang="en-US" sz="2800" dirty="0"/>
              <a:t>Not about technique  </a:t>
            </a:r>
          </a:p>
          <a:p>
            <a:r>
              <a:rPr lang="en-US" sz="2800" dirty="0"/>
              <a:t>Aroma isn’t always good</a:t>
            </a:r>
          </a:p>
          <a:p>
            <a:r>
              <a:rPr lang="en-US" sz="2800" dirty="0"/>
              <a:t>5-10 minutes</a:t>
            </a:r>
          </a:p>
          <a:p>
            <a:r>
              <a:rPr lang="en-US" sz="2800" dirty="0"/>
              <a:t>Different outcomes</a:t>
            </a:r>
          </a:p>
          <a:p>
            <a:r>
              <a:rPr lang="en-US" sz="2800" dirty="0"/>
              <a:t>Support Body Systems</a:t>
            </a:r>
          </a:p>
          <a:p>
            <a:endParaRPr lang="en-US" dirty="0"/>
          </a:p>
        </p:txBody>
      </p:sp>
      <p:pic>
        <p:nvPicPr>
          <p:cNvPr id="7" name="Picture 15" descr="_DSC01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3"/>
          <a:stretch>
            <a:fillRect/>
          </a:stretch>
        </p:blipFill>
        <p:spPr bwMode="auto">
          <a:xfrm>
            <a:off x="2514600" y="4724400"/>
            <a:ext cx="2743200" cy="18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Body 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4343400" cy="5654994"/>
          </a:xfrm>
          <a:prstGeom prst="rect">
            <a:avLst/>
          </a:prstGeom>
          <a:noFill/>
        </p:spPr>
      </p:pic>
      <p:pic>
        <p:nvPicPr>
          <p:cNvPr id="7171" name="Picture 3" descr="F:\Body System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340717" cy="565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Body 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7750" cy="1218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293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Aromatouch and Symphony of the Cells Similar?</vt:lpstr>
      <vt:lpstr>How are they different?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Symphony of the Cells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hptest</dc:creator>
  <cp:lastModifiedBy>Marti Christensen</cp:lastModifiedBy>
  <cp:revision>6</cp:revision>
  <dcterms:created xsi:type="dcterms:W3CDTF">2013-09-12T04:10:48Z</dcterms:created>
  <dcterms:modified xsi:type="dcterms:W3CDTF">2018-02-15T00:30:36Z</dcterms:modified>
</cp:coreProperties>
</file>